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5"/>
  </p:notesMasterIdLst>
  <p:sldIdLst>
    <p:sldId id="261" r:id="rId5"/>
    <p:sldId id="262" r:id="rId6"/>
    <p:sldId id="263" r:id="rId7"/>
    <p:sldId id="268" r:id="rId8"/>
    <p:sldId id="264" r:id="rId9"/>
    <p:sldId id="265" r:id="rId10"/>
    <p:sldId id="267" r:id="rId11"/>
    <p:sldId id="266" r:id="rId12"/>
    <p:sldId id="286" r:id="rId13"/>
    <p:sldId id="288" r:id="rId14"/>
    <p:sldId id="287" r:id="rId15"/>
    <p:sldId id="289" r:id="rId16"/>
    <p:sldId id="290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341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31489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2334295"/>
            <a:ext cx="6858794" cy="2204755"/>
          </a:xfrm>
        </p:spPr>
        <p:txBody>
          <a:bodyPr>
            <a:normAutofit/>
          </a:bodyPr>
          <a:lstStyle/>
          <a:p>
            <a:pPr algn="ctr"/>
            <a:r>
              <a:rPr lang="el-GR" sz="3600" b="1" dirty="0">
                <a:effectLst/>
                <a:ea typeface="Times New Roman" panose="02020603050405020304" pitchFamily="18" charset="0"/>
              </a:rPr>
              <a:t>ΣΧΕΔΙΑΣΗ ΣΥΣΤΗΜΑΤΟΣ ΠΑΡΑΚΟΛΟΥΘΗΣΗΣ ΦΥΣΙΚΩΝ ΧΑΡΑΚΤΗΡΙΣΤΙΚΩΝ ΓΙΑ ΤΗΝ ΑΣΦΑΛΕΙΑ </a:t>
            </a:r>
            <a:r>
              <a:rPr lang="en-US" sz="3600" b="1" dirty="0">
                <a:effectLst/>
                <a:ea typeface="Times New Roman" panose="02020603050405020304" pitchFamily="18" charset="0"/>
              </a:rPr>
              <a:t>IoT</a:t>
            </a:r>
            <a:r>
              <a:rPr lang="el-GR" sz="3600" b="1" dirty="0">
                <a:effectLst/>
                <a:ea typeface="Times New Roman" panose="02020603050405020304" pitchFamily="18" charset="0"/>
              </a:rPr>
              <a:t> ΣΥΣΚΕΥΩΝ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963" y="4817796"/>
            <a:ext cx="6857999" cy="1476000"/>
          </a:xfrm>
        </p:spPr>
        <p:txBody>
          <a:bodyPr>
            <a:normAutofit/>
          </a:bodyPr>
          <a:lstStyle/>
          <a:p>
            <a:pPr algn="ctr"/>
            <a:r>
              <a:rPr lang="el-GR" b="1" dirty="0" err="1">
                <a:latin typeface="+mj-lt"/>
                <a:cs typeface="Times New Roman" panose="02020603050405020304" pitchFamily="18" charset="0"/>
              </a:rPr>
              <a:t>Σουλιδου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ελενη</a:t>
            </a:r>
            <a:endParaRPr lang="el-GR" b="1" dirty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l-GR" b="1" dirty="0" err="1">
                <a:latin typeface="+mj-lt"/>
                <a:cs typeface="Times New Roman" panose="02020603050405020304" pitchFamily="18" charset="0"/>
              </a:rPr>
              <a:t>Επιβλεπων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καθηγητησ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: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κακαρουντας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αθανασιοσ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8739F-2C09-E2F0-52D2-8D1B29DE7C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1126" y="135193"/>
            <a:ext cx="2077604" cy="2077604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6B6CE-5D85-A543-8ECE-AF5B2C846C09}"/>
              </a:ext>
            </a:extLst>
          </p:cNvPr>
          <p:cNvSpPr txBox="1"/>
          <p:nvPr/>
        </p:nvSpPr>
        <p:spPr>
          <a:xfrm>
            <a:off x="2583704" y="578079"/>
            <a:ext cx="702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latin typeface="+mj-lt"/>
                <a:cs typeface="Times New Roman" panose="02020603050405020304" pitchFamily="18" charset="0"/>
              </a:rPr>
              <a:t>ΠΑΝΕΠΙΣΤΗΜΙΟ ΘΕΣΣΑΛΙΑΣ</a:t>
            </a:r>
          </a:p>
          <a:p>
            <a:r>
              <a:rPr lang="el-GR" b="1" dirty="0">
                <a:latin typeface="+mj-lt"/>
                <a:cs typeface="Times New Roman" panose="02020603050405020304" pitchFamily="18" charset="0"/>
              </a:rPr>
              <a:t>ΣΧΟΛΗ ΘΕΤΙΚΩΝ ΕΠΙΣΤΗΜΩΝ</a:t>
            </a:r>
          </a:p>
          <a:p>
            <a:r>
              <a:rPr lang="el-GR" b="1" dirty="0">
                <a:latin typeface="+mj-lt"/>
                <a:cs typeface="Times New Roman" panose="02020603050405020304" pitchFamily="18" charset="0"/>
              </a:rPr>
              <a:t>ΤΜΗΜΑ ΠΛΗΡΟΦΟΡΙΚΗΣ ΜΕ ΕΦΑΡΜΟΓΕΣ ΣΤΗ ΒΙΟΙΑΤΡΙΚΗ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4E31-3CC6-7FF1-4052-65CEC7F9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1942"/>
            <a:ext cx="9905998" cy="1478570"/>
          </a:xfrm>
        </p:spPr>
        <p:txBody>
          <a:bodyPr/>
          <a:lstStyle/>
          <a:p>
            <a:pPr algn="ctr"/>
            <a:r>
              <a:rPr lang="el-GR" dirty="0"/>
              <a:t>ΣΕΝΑΡΙΟ 2: ΑΔΡΑΝΗΣ ΚΑΤΑΣΤΑΣΗ ΣΥΣΤΗΜΑΤΟΣ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5133D6-C0A4-610F-F9CA-F760825BC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05136"/>
              </p:ext>
            </p:extLst>
          </p:nvPr>
        </p:nvGraphicFramePr>
        <p:xfrm>
          <a:off x="1887070" y="1840512"/>
          <a:ext cx="8414684" cy="4758371"/>
        </p:xfrm>
        <a:graphic>
          <a:graphicData uri="http://schemas.openxmlformats.org/drawingml/2006/table">
            <a:tbl>
              <a:tblPr firstRow="1" bandRow="1"/>
              <a:tblGrid>
                <a:gridCol w="1937682">
                  <a:extLst>
                    <a:ext uri="{9D8B030D-6E8A-4147-A177-3AD203B41FA5}">
                      <a16:colId xmlns:a16="http://schemas.microsoft.com/office/drawing/2014/main" val="351296633"/>
                    </a:ext>
                  </a:extLst>
                </a:gridCol>
                <a:gridCol w="2269660">
                  <a:extLst>
                    <a:ext uri="{9D8B030D-6E8A-4147-A177-3AD203B41FA5}">
                      <a16:colId xmlns:a16="http://schemas.microsoft.com/office/drawing/2014/main" val="3945990710"/>
                    </a:ext>
                  </a:extLst>
                </a:gridCol>
                <a:gridCol w="2204369">
                  <a:extLst>
                    <a:ext uri="{9D8B030D-6E8A-4147-A177-3AD203B41FA5}">
                      <a16:colId xmlns:a16="http://schemas.microsoft.com/office/drawing/2014/main" val="3533859524"/>
                    </a:ext>
                  </a:extLst>
                </a:gridCol>
                <a:gridCol w="2002973">
                  <a:extLst>
                    <a:ext uri="{9D8B030D-6E8A-4147-A177-3AD203B41FA5}">
                      <a16:colId xmlns:a16="http://schemas.microsoft.com/office/drawing/2014/main" val="510902789"/>
                    </a:ext>
                  </a:extLst>
                </a:gridCol>
              </a:tblGrid>
              <a:tr h="1234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Σενάριο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τιμή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Ρυθμός μεταβολής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ποσοστιαία μεταβολή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119498"/>
                  </a:ext>
                </a:extLst>
              </a:tr>
              <a:tr h="885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Χωρίς κίνηση, χωρίς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41.5℃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0.127℃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7.792%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44944"/>
                  </a:ext>
                </a:extLst>
              </a:tr>
              <a:tr h="879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Χωρίς κίνηση, με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46.5℃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0.392℃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20.779%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933155"/>
                  </a:ext>
                </a:extLst>
              </a:tr>
              <a:tr h="879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Με κίνηση, χωρίς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43℃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0.287℃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11.688%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43384"/>
                  </a:ext>
                </a:extLst>
              </a:tr>
              <a:tr h="8796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Με κίνηση, με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46.5℃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0.387℃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20.779%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0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120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DE89-3383-3C74-5758-F6EDD379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7896"/>
            <a:ext cx="9905998" cy="1478570"/>
          </a:xfrm>
        </p:spPr>
        <p:txBody>
          <a:bodyPr/>
          <a:lstStyle/>
          <a:p>
            <a:pPr algn="ctr"/>
            <a:r>
              <a:rPr lang="el-GR" dirty="0"/>
              <a:t>ΣΕΝΑΡΙΟ 3: ΚΑΝΟΝΙΚΗ ΛΕΙΤΟΥΡΓΙΑ ΣΥΣΤΗΜΑΤΟΣ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8D6AC6-D52F-96DE-135F-307247331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112405"/>
              </p:ext>
            </p:extLst>
          </p:nvPr>
        </p:nvGraphicFramePr>
        <p:xfrm>
          <a:off x="1999341" y="1786466"/>
          <a:ext cx="8193317" cy="4927763"/>
        </p:xfrm>
        <a:graphic>
          <a:graphicData uri="http://schemas.openxmlformats.org/drawingml/2006/table">
            <a:tbl>
              <a:tblPr firstRow="1" bandRow="1"/>
              <a:tblGrid>
                <a:gridCol w="1658677">
                  <a:extLst>
                    <a:ext uri="{9D8B030D-6E8A-4147-A177-3AD203B41FA5}">
                      <a16:colId xmlns:a16="http://schemas.microsoft.com/office/drawing/2014/main" val="351296633"/>
                    </a:ext>
                  </a:extLst>
                </a:gridCol>
                <a:gridCol w="2437981">
                  <a:extLst>
                    <a:ext uri="{9D8B030D-6E8A-4147-A177-3AD203B41FA5}">
                      <a16:colId xmlns:a16="http://schemas.microsoft.com/office/drawing/2014/main" val="3945990710"/>
                    </a:ext>
                  </a:extLst>
                </a:gridCol>
                <a:gridCol w="2307136">
                  <a:extLst>
                    <a:ext uri="{9D8B030D-6E8A-4147-A177-3AD203B41FA5}">
                      <a16:colId xmlns:a16="http://schemas.microsoft.com/office/drawing/2014/main" val="3533859524"/>
                    </a:ext>
                  </a:extLst>
                </a:gridCol>
                <a:gridCol w="1789523">
                  <a:extLst>
                    <a:ext uri="{9D8B030D-6E8A-4147-A177-3AD203B41FA5}">
                      <a16:colId xmlns:a16="http://schemas.microsoft.com/office/drawing/2014/main" val="510902789"/>
                    </a:ext>
                  </a:extLst>
                </a:gridCol>
              </a:tblGrid>
              <a:tr h="1393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Σενάριο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τιμή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Ρυθμός μεταβολής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ποσοστιαία μεταβολή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119498"/>
                  </a:ext>
                </a:extLst>
              </a:tr>
              <a:tr h="8584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 Χωρίς κίνηση, χωρίς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45.5 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0.114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8.333%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44944"/>
                  </a:ext>
                </a:extLst>
              </a:tr>
              <a:tr h="8528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Χωρίς κίνηση, με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48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0.291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14.285%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933155"/>
                  </a:ext>
                </a:extLst>
              </a:tr>
              <a:tr h="8528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Με κίνηση, χωρίς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46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0.155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9.523%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43384"/>
                  </a:ext>
                </a:extLst>
              </a:tr>
              <a:tr h="8528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Με κίνηση, με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49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0.330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16.666%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0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12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4E7F-B6D7-CF14-2209-90957E77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7775"/>
            <a:ext cx="9905998" cy="1478570"/>
          </a:xfrm>
        </p:spPr>
        <p:txBody>
          <a:bodyPr/>
          <a:lstStyle/>
          <a:p>
            <a:pPr algn="ctr"/>
            <a:r>
              <a:rPr lang="el-GR" dirty="0"/>
              <a:t>ΣΕΝΑΡΙΟ 4: ΚΑΤΑ ΤΗ ΔΙΑΡΚΕΙΑ ΗΜΕΡΑς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442F0-B206-B2BE-1A62-CA6F2F026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562390"/>
              </p:ext>
            </p:extLst>
          </p:nvPr>
        </p:nvGraphicFramePr>
        <p:xfrm>
          <a:off x="930760" y="1726973"/>
          <a:ext cx="10327304" cy="4804815"/>
        </p:xfrm>
        <a:graphic>
          <a:graphicData uri="http://schemas.openxmlformats.org/drawingml/2006/table">
            <a:tbl>
              <a:tblPr firstRow="1" bandRow="1"/>
              <a:tblGrid>
                <a:gridCol w="1107440">
                  <a:extLst>
                    <a:ext uri="{9D8B030D-6E8A-4147-A177-3AD203B41FA5}">
                      <a16:colId xmlns:a16="http://schemas.microsoft.com/office/drawing/2014/main" val="351296633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1851809213"/>
                    </a:ext>
                  </a:extLst>
                </a:gridCol>
                <a:gridCol w="1294066">
                  <a:extLst>
                    <a:ext uri="{9D8B030D-6E8A-4147-A177-3AD203B41FA5}">
                      <a16:colId xmlns:a16="http://schemas.microsoft.com/office/drawing/2014/main" val="45281452"/>
                    </a:ext>
                  </a:extLst>
                </a:gridCol>
                <a:gridCol w="2309805">
                  <a:extLst>
                    <a:ext uri="{9D8B030D-6E8A-4147-A177-3AD203B41FA5}">
                      <a16:colId xmlns:a16="http://schemas.microsoft.com/office/drawing/2014/main" val="3945990710"/>
                    </a:ext>
                  </a:extLst>
                </a:gridCol>
                <a:gridCol w="2214808">
                  <a:extLst>
                    <a:ext uri="{9D8B030D-6E8A-4147-A177-3AD203B41FA5}">
                      <a16:colId xmlns:a16="http://schemas.microsoft.com/office/drawing/2014/main" val="3533859524"/>
                    </a:ext>
                  </a:extLst>
                </a:gridCol>
                <a:gridCol w="2062605">
                  <a:extLst>
                    <a:ext uri="{9D8B030D-6E8A-4147-A177-3AD203B41FA5}">
                      <a16:colId xmlns:a16="http://schemas.microsoft.com/office/drawing/2014/main" val="510902789"/>
                    </a:ext>
                  </a:extLst>
                </a:gridCol>
              </a:tblGrid>
              <a:tr h="707079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Σενάριο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τιμή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Ρυθμός μεταβολής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ποσοστιαία μεταβολή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119498"/>
                  </a:ext>
                </a:extLst>
              </a:tr>
              <a:tr h="707079">
                <a:tc>
                  <a:txBody>
                    <a:bodyPr/>
                    <a:lstStyle/>
                    <a:p>
                      <a:pPr algn="ctr"/>
                      <a:r>
                        <a:rPr lang="el-GR" sz="2400" dirty="0"/>
                        <a:t>κίνηση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script</a:t>
                      </a:r>
                      <a:r>
                        <a:rPr lang="el-GR" sz="2400" dirty="0"/>
                        <a:t> 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/>
                        <a:t>επίθεση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01185"/>
                  </a:ext>
                </a:extLst>
              </a:tr>
              <a:tr h="4360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42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0.175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9.090%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44944"/>
                  </a:ext>
                </a:extLst>
              </a:tr>
              <a:tr h="3846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45.5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0.341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18.181%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933155"/>
                  </a:ext>
                </a:extLst>
              </a:tr>
              <a:tr h="4366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46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0.257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19.480%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43384"/>
                  </a:ext>
                </a:extLst>
              </a:tr>
              <a:tr h="4470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48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0.451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24.675%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06213"/>
                  </a:ext>
                </a:extLst>
              </a:tr>
              <a:tr h="426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44.5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0.190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15.584%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796132"/>
                  </a:ext>
                </a:extLst>
              </a:tr>
              <a:tr h="4366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48.5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0.476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25.974%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73845"/>
                  </a:ext>
                </a:extLst>
              </a:tr>
              <a:tr h="4574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47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0.269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22.077%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58224"/>
                  </a:ext>
                </a:extLst>
              </a:tr>
              <a:tr h="3327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49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0.520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27.272%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3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76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F3A3-6253-E55B-15EF-C41F3906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8403"/>
            <a:ext cx="9905998" cy="1478570"/>
          </a:xfrm>
        </p:spPr>
        <p:txBody>
          <a:bodyPr/>
          <a:lstStyle/>
          <a:p>
            <a:pPr algn="ctr"/>
            <a:r>
              <a:rPr lang="el-GR" dirty="0"/>
              <a:t>ΣΕΝΑΡΙΟ 5: ΚΑΤΑ ΤΗ ΔΙΑΡΚΕΙΑ ΝΥΧΤΑς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32BF62-8B40-1361-5BBE-78878F0FF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609427"/>
              </p:ext>
            </p:extLst>
          </p:nvPr>
        </p:nvGraphicFramePr>
        <p:xfrm>
          <a:off x="930760" y="1804782"/>
          <a:ext cx="10327304" cy="4804815"/>
        </p:xfrm>
        <a:graphic>
          <a:graphicData uri="http://schemas.openxmlformats.org/drawingml/2006/table">
            <a:tbl>
              <a:tblPr firstRow="1" bandRow="1"/>
              <a:tblGrid>
                <a:gridCol w="1107440">
                  <a:extLst>
                    <a:ext uri="{9D8B030D-6E8A-4147-A177-3AD203B41FA5}">
                      <a16:colId xmlns:a16="http://schemas.microsoft.com/office/drawing/2014/main" val="351296633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1851809213"/>
                    </a:ext>
                  </a:extLst>
                </a:gridCol>
                <a:gridCol w="1294066">
                  <a:extLst>
                    <a:ext uri="{9D8B030D-6E8A-4147-A177-3AD203B41FA5}">
                      <a16:colId xmlns:a16="http://schemas.microsoft.com/office/drawing/2014/main" val="45281452"/>
                    </a:ext>
                  </a:extLst>
                </a:gridCol>
                <a:gridCol w="2309805">
                  <a:extLst>
                    <a:ext uri="{9D8B030D-6E8A-4147-A177-3AD203B41FA5}">
                      <a16:colId xmlns:a16="http://schemas.microsoft.com/office/drawing/2014/main" val="3945990710"/>
                    </a:ext>
                  </a:extLst>
                </a:gridCol>
                <a:gridCol w="2214808">
                  <a:extLst>
                    <a:ext uri="{9D8B030D-6E8A-4147-A177-3AD203B41FA5}">
                      <a16:colId xmlns:a16="http://schemas.microsoft.com/office/drawing/2014/main" val="3533859524"/>
                    </a:ext>
                  </a:extLst>
                </a:gridCol>
                <a:gridCol w="2062605">
                  <a:extLst>
                    <a:ext uri="{9D8B030D-6E8A-4147-A177-3AD203B41FA5}">
                      <a16:colId xmlns:a16="http://schemas.microsoft.com/office/drawing/2014/main" val="510902789"/>
                    </a:ext>
                  </a:extLst>
                </a:gridCol>
              </a:tblGrid>
              <a:tr h="707079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Σενάριο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τιμή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Ρυθμός μεταβολής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ποσοστιαία μεταβολή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119498"/>
                  </a:ext>
                </a:extLst>
              </a:tr>
              <a:tr h="707079">
                <a:tc>
                  <a:txBody>
                    <a:bodyPr/>
                    <a:lstStyle/>
                    <a:p>
                      <a:pPr algn="ctr"/>
                      <a:r>
                        <a:rPr lang="el-GR" sz="2400" dirty="0"/>
                        <a:t>κίνηση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script</a:t>
                      </a:r>
                      <a:r>
                        <a:rPr lang="el-GR" sz="2400" dirty="0"/>
                        <a:t> 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/>
                        <a:t>επίθεση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01185"/>
                  </a:ext>
                </a:extLst>
              </a:tr>
              <a:tr h="4360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dirty="0"/>
                        <a:t>41.5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0.111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7.792%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44944"/>
                  </a:ext>
                </a:extLst>
              </a:tr>
              <a:tr h="3846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46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0.359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19.480%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933155"/>
                  </a:ext>
                </a:extLst>
              </a:tr>
              <a:tr h="4366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44.5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0.241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15.584%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43384"/>
                  </a:ext>
                </a:extLst>
              </a:tr>
              <a:tr h="4470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47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0.415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22.077%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06213"/>
                  </a:ext>
                </a:extLst>
              </a:tr>
              <a:tr h="426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42.5℃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0.140℃ / λεπτό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10.389%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796132"/>
                  </a:ext>
                </a:extLst>
              </a:tr>
              <a:tr h="4366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47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0.416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22.077%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73845"/>
                  </a:ext>
                </a:extLst>
              </a:tr>
              <a:tr h="4574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0.238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16.883%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58224"/>
                  </a:ext>
                </a:extLst>
              </a:tr>
              <a:tr h="3327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48.5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0.478</a:t>
                      </a:r>
                      <a:r>
                        <a:rPr lang="el-GR" dirty="0">
                          <a:cs typeface="Times New Roman" panose="02020603050405020304" pitchFamily="18" charset="0"/>
                        </a:rPr>
                        <a:t>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25.974%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3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08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1C34-60F5-1A99-ED17-8AE9D06E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l-GR" dirty="0" err="1">
                <a:latin typeface="+mn-lt"/>
              </a:rPr>
              <a:t>Διαγραμματα</a:t>
            </a:r>
            <a:r>
              <a:rPr lang="el-GR" dirty="0">
                <a:latin typeface="+mn-lt"/>
              </a:rPr>
              <a:t>: </a:t>
            </a:r>
            <a:r>
              <a:rPr lang="el-GR" dirty="0" err="1">
                <a:latin typeface="+mn-lt"/>
              </a:rPr>
              <a:t>Σεναριο</a:t>
            </a:r>
            <a:r>
              <a:rPr lang="el-GR" dirty="0">
                <a:latin typeface="+mn-lt"/>
              </a:rPr>
              <a:t> 1</a:t>
            </a:r>
            <a:endParaRPr lang="en-US" dirty="0">
              <a:latin typeface="+mn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AA4F9D-FBC2-449B-E732-A2E9C44DC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4883" y="1876713"/>
            <a:ext cx="5306907" cy="398018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A068578-C0E2-6E17-DD72-82F601607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486" y="1876713"/>
            <a:ext cx="5306907" cy="3980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38CDB8-8CA4-2B82-06B1-71D3A1B8F703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0.314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29.629%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D2EB8-B7AC-8442-9D6E-2663A077675D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0.688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51.851%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6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EA53-5F21-C3BA-109E-5FFC9082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n-US" dirty="0"/>
              <a:t>:</a:t>
            </a:r>
            <a:r>
              <a:rPr lang="el-GR" dirty="0"/>
              <a:t> </a:t>
            </a:r>
            <a:r>
              <a:rPr lang="el-GR" dirty="0" err="1"/>
              <a:t>Σεναριο</a:t>
            </a:r>
            <a:r>
              <a:rPr lang="el-GR" dirty="0"/>
              <a:t> 2 (1/2)</a:t>
            </a:r>
            <a:r>
              <a:rPr lang="en-US" dirty="0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8A2C330-BD41-DC64-9143-20637117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7" cy="39801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4544F44-44F8-3B01-0FEF-A638AFFD1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5B4219-E793-1359-4892-7F1F6A4E423F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0.127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7.792%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24B92A-7FEE-6FE2-2B4C-82091CC5120A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0.392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20.779%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8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0107A0-01DE-EF57-F6BE-F691B58D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n-US" dirty="0"/>
              <a:t>:</a:t>
            </a:r>
            <a:r>
              <a:rPr lang="el-GR" dirty="0"/>
              <a:t> </a:t>
            </a:r>
            <a:r>
              <a:rPr lang="el-GR" dirty="0" err="1"/>
              <a:t>Σεναριο</a:t>
            </a:r>
            <a:r>
              <a:rPr lang="el-GR" dirty="0"/>
              <a:t> 2 (2/2)</a:t>
            </a:r>
            <a:r>
              <a:rPr lang="en-US" dirty="0"/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75883A-83DB-E9C7-FB9C-40A764D00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7" cy="39801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309728-F42A-C93E-4B8A-2AC8AC437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A93EA1-8ED7-174C-68AF-D35440240677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0.287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11.688%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C66CF-9781-FD56-7C2D-B2CD0D59568A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0.387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20.779%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17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D646-FD3D-C4DF-E62E-7A355A4F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3 (1/2)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C1C5AA-C318-6C7A-334C-6D6DE839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D46958F-B04D-D9DC-2E11-7C42B39E5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66D9B-8616-BBAF-9F5C-C67992A58B5A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0.114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8.333%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790D9-90B0-9604-CC16-131918CE6744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0.291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14.285%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3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A45E2-1444-CB1E-337A-0181A423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3 (2/2)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40AAFF-CCA9-4173-9697-81C6154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7A6CD04-4DFF-F297-4426-56A94E05D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00368-30FF-F028-55FF-487BF6762476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7B831-D9C0-1DFB-DB26-68D5682B23AE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F93A-BF0D-40CE-C68F-D116ED48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(1/4)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9F7448-2CAD-A94F-6C80-823AA9CA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BE89707-3A75-8B86-2065-C404759E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6EA9D-7AE8-A9BE-B9CC-03C22DE33483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0.175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</a:t>
            </a:r>
            <a:r>
              <a:rPr lang="en-US" dirty="0"/>
              <a:t>090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44D31-D397-300B-379A-83F9C9AB0E3D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0.341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</a:t>
            </a:r>
            <a:r>
              <a:rPr lang="en-US" dirty="0"/>
              <a:t>8.181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6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Tw Cen MT (Heading)"/>
                <a:cs typeface="Times New Roman" panose="02020603050405020304" pitchFamily="18" charset="0"/>
              </a:rPr>
              <a:t>ΣΤΟΧΟΣ</a:t>
            </a:r>
            <a:endParaRPr lang="en-US" dirty="0">
              <a:latin typeface="Tw Cen MT (Heading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792" y="1981201"/>
            <a:ext cx="5276272" cy="3454399"/>
          </a:xfrm>
        </p:spPr>
        <p:txBody>
          <a:bodyPr anchor="ctr">
            <a:normAutofit/>
          </a:bodyPr>
          <a:lstStyle/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Σχεδίαση συστήματος ανίχνευσης επιθέσεων</a:t>
            </a:r>
          </a:p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Μελέτη της θερμοκρασίας ως επαρκής μετρική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sz="2000" dirty="0">
                <a:latin typeface="+mj-lt"/>
                <a:cs typeface="Times New Roman" panose="02020603050405020304" pitchFamily="18" charset="0"/>
              </a:rPr>
              <a:t>ανίχνευσης επιθέσεων</a:t>
            </a:r>
          </a:p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Αξιολόγηση  συστήματος με χρήση προσομοιώσεων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508203-8D5B-3A54-3178-FE59E1E765BD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</a:t>
            </a:r>
            <a:r>
              <a:rPr lang="en-US" dirty="0"/>
              <a:t>2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F1EEA2-01E2-0AE4-377B-46141780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F7FB0F5-54EE-4DEE-CB18-60A33FC38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65F59-4661-90CC-4AD2-8C8F83AED236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0.257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19.480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ACEE8-1FE9-6B17-6456-BB8BB68EB534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0.451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24.675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9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07D6C0-BC39-2D15-BE4E-C82BF7A934F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</a:t>
            </a:r>
            <a:r>
              <a:rPr lang="en-US" dirty="0"/>
              <a:t>3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8DE3AC-4A02-FE6F-71BF-0EC50DD34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7F6D81D-0992-AD20-896C-A5ED9625C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B3A4A-FF56-01B1-9B00-BBD628E1B2C1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0.190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15.584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64EAA-098B-7113-FABB-7CCF16124AFA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0.476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25.974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5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C78FFD-975C-4542-FE7B-473DC5A139D3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</a:t>
            </a:r>
            <a:r>
              <a:rPr lang="en-US" dirty="0"/>
              <a:t>4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E5695C-0EC6-3083-8D83-0C52FAC36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78A9088-4E86-895F-219C-1235EE53E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C32D99-5FF4-99B2-C860-9A6B0575E127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0.269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22.077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82C23-FD8B-25DF-4F97-849834E376E3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0.520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27.272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69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AA88-FD17-6AD5-E9E1-5E2BE791CC43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(1/4)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678DAE-2A82-58C2-67E4-7A9E2237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78C5A74-9E38-3538-D326-4185E1CF1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53397-E850-D6B2-6F4A-4E0047998FD2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0.111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7.792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8B006-7B2F-F5A0-AE6B-2427E04407AE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0.359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</a:t>
            </a:r>
            <a:r>
              <a:rPr lang="en-US" dirty="0"/>
              <a:t>9.480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8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41BB-F86B-FB46-CA6C-550482D59254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</a:t>
            </a:r>
            <a:r>
              <a:rPr lang="en-US" dirty="0"/>
              <a:t>2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37C082-F491-4389-ABA2-389CA3D99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0AE9BE8-ABBE-E06E-42BC-D0290BA6B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C1048-7A9B-569F-2B37-77D0C8BD8D89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0.241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15.584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F4A7E-475F-C0D3-8B97-C92D2E5C6BD0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0.415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22.077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07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AD4A-EBEB-4D76-94F2-527DE05C8AE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</a:t>
            </a:r>
            <a:r>
              <a:rPr lang="en-US" dirty="0"/>
              <a:t>3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C1B639-8641-9121-2B3C-E2CFA2D52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75D9255-99C7-E8D1-CC94-F6D124B70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613D6-5CFA-F4C1-E9FB-21A643AD3CB7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0.140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10.389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9EBB8-1C18-FC48-D9BD-AD87F53A4D54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0.416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22.077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8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B41B-3825-7646-1201-656A890D177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</a:t>
            </a:r>
            <a:r>
              <a:rPr lang="en-US" dirty="0"/>
              <a:t>4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C4540DC-87CB-3C12-6963-E07E0DF3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001F543-1EF5-3373-8358-56832F307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AB85E-6765-148C-CC3F-2428223C6453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0.238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16.883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62A9-2551-1DC3-650E-678AE7977943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0.478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25.974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90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A5E9-AB8A-6518-4864-5C4786CD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Εναλλακτικοι</a:t>
            </a:r>
            <a:r>
              <a:rPr lang="el-GR" dirty="0"/>
              <a:t> </a:t>
            </a:r>
            <a:r>
              <a:rPr lang="el-GR" dirty="0" err="1"/>
              <a:t>αισθητηρεσ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1284-C7E5-A124-1D75-505CE99AC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lang="en-US" dirty="0"/>
              <a:t>LM35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41AF56-5021-6301-9A28-CA1146D578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0019" y="2753922"/>
            <a:ext cx="4646602" cy="348495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D97801-2C91-B694-4FE6-1CC9B2BB8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pPr algn="ctr"/>
            <a:r>
              <a:rPr lang="en-US" dirty="0"/>
              <a:t>TMP36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117F51-BB77-19DE-96D9-0C928DC8C8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9219" y="2753922"/>
            <a:ext cx="4646602" cy="3484952"/>
          </a:xfrm>
        </p:spPr>
      </p:pic>
    </p:spTree>
    <p:extLst>
      <p:ext uri="{BB962C8B-B14F-4D97-AF65-F5344CB8AC3E}">
        <p14:creationId xmlns:p14="http://schemas.microsoft.com/office/powerpoint/2010/main" val="149327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0C50-9471-519B-371B-424D880D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Εναλλακτικεσ</a:t>
            </a:r>
            <a:r>
              <a:rPr lang="el-GR" dirty="0"/>
              <a:t> </a:t>
            </a:r>
            <a:r>
              <a:rPr lang="el-GR" dirty="0" err="1"/>
              <a:t>επιθεσεισ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35CCD-C13F-4FAE-0D89-46284C4AB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lang="en-US" dirty="0" err="1"/>
              <a:t>Udp</a:t>
            </a:r>
            <a:r>
              <a:rPr lang="en-US" dirty="0"/>
              <a:t> flood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7A5B8A-65A5-1EE2-649E-9456B9224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411" y="2775486"/>
            <a:ext cx="4781442" cy="35860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B0E0B-8584-A4D7-7F01-50E2CF35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pPr algn="ctr"/>
            <a:r>
              <a:rPr lang="en-US" dirty="0" err="1"/>
              <a:t>smurf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6366E9-B6B1-86AD-EE40-3664E741A7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0611" y="2775486"/>
            <a:ext cx="4781442" cy="3586082"/>
          </a:xfrm>
        </p:spPr>
      </p:pic>
    </p:spTree>
    <p:extLst>
      <p:ext uri="{BB962C8B-B14F-4D97-AF65-F5344CB8AC3E}">
        <p14:creationId xmlns:p14="http://schemas.microsoft.com/office/powerpoint/2010/main" val="143154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54B119-72B8-1CD1-7527-EC6BD6AC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συμπερασματα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95B5D5-0FA2-3934-CBF7-85AC4CF5F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Υψηλότεροι ρυθμοί μεταβολής συνεπάγονται εμφάνιση επίθεσης.</a:t>
            </a:r>
          </a:p>
          <a:p>
            <a:r>
              <a:rPr lang="el-GR" dirty="0"/>
              <a:t>Κίνηση και εκτέλεση σεναρίων κελύφους στο παρασκήνιο συνεισφέρουν μικρή αύξηση στη θερμοκρασία έναντι της ύπαρξης επίθεσης.</a:t>
            </a:r>
          </a:p>
          <a:p>
            <a:r>
              <a:rPr lang="el-GR" dirty="0"/>
              <a:t>Ο φωτισμός εμφανίζει διαφορά 0.5</a:t>
            </a:r>
            <a:r>
              <a:rPr lang="el-GR" baseline="30000" dirty="0"/>
              <a:t>ο</a:t>
            </a:r>
            <a:r>
              <a:rPr lang="en-US" dirty="0"/>
              <a:t>C </a:t>
            </a:r>
            <a:r>
              <a:rPr lang="el-GR" dirty="0"/>
              <a:t>ανάμεσα σε ημέρα και νύχτα.</a:t>
            </a:r>
          </a:p>
          <a:p>
            <a:r>
              <a:rPr lang="el-GR" b="1" dirty="0"/>
              <a:t>Η θερμοκρασία αποτελεί ιδανική μετρική για την ανίχνευση επιθέσεων σε συσκευές </a:t>
            </a:r>
            <a:r>
              <a:rPr lang="en-US" b="1" dirty="0"/>
              <a:t>IoT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423811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960000-1D81-B7AA-2CA6-1795B24B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pPr algn="ctr"/>
            <a:r>
              <a:rPr lang="el-GR" dirty="0" err="1"/>
              <a:t>Διαδικτυο</a:t>
            </a:r>
            <a:r>
              <a:rPr lang="el-GR" dirty="0"/>
              <a:t> των </a:t>
            </a:r>
            <a:r>
              <a:rPr lang="el-GR" dirty="0" err="1"/>
              <a:t>πραγματων</a:t>
            </a:r>
            <a:endParaRPr lang="en-US" dirty="0"/>
          </a:p>
        </p:txBody>
      </p:sp>
      <p:pic>
        <p:nvPicPr>
          <p:cNvPr id="7" name="Picture 6" descr="CPU με δυαδικούς αριθμούς και σχέδιο">
            <a:extLst>
              <a:ext uri="{FF2B5EF4-FFF2-40B4-BE49-F238E27FC236}">
                <a16:creationId xmlns:a16="http://schemas.microsoft.com/office/drawing/2014/main" id="{23CFFFA9-37F5-0D94-4731-FEEAC3B9A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39" r="28039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A085-917A-6065-7A1C-78FD2C0C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l-GR" dirty="0"/>
              <a:t>Συνεχής και ταχεία αύξηση συσκευών </a:t>
            </a:r>
            <a:r>
              <a:rPr lang="en-US" dirty="0"/>
              <a:t>IoT</a:t>
            </a:r>
          </a:p>
          <a:p>
            <a:pPr lvl="1"/>
            <a:r>
              <a:rPr lang="el-GR" dirty="0"/>
              <a:t>Έξυπνες οικιακές συσκευές</a:t>
            </a:r>
          </a:p>
          <a:p>
            <a:pPr lvl="1"/>
            <a:r>
              <a:rPr lang="el-GR" dirty="0"/>
              <a:t>Ιατρικές συσκευές</a:t>
            </a:r>
          </a:p>
          <a:p>
            <a:pPr lvl="1"/>
            <a:r>
              <a:rPr lang="en-US" dirty="0"/>
              <a:t>Wearables</a:t>
            </a:r>
            <a:endParaRPr lang="el-GR" dirty="0"/>
          </a:p>
          <a:p>
            <a:pPr lvl="1"/>
            <a:r>
              <a:rPr lang="el-GR" dirty="0"/>
              <a:t>Κ.α.</a:t>
            </a:r>
          </a:p>
          <a:p>
            <a:r>
              <a:rPr lang="el-GR" dirty="0"/>
              <a:t>Πολλαπλά ζητήματα ασφαλείας και ανάγκη για αντίμετρα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76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91103-10FE-F7D6-0D5E-B26542D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Ευχαριστω για την προσοχη σας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7AB64-4959-DA0E-3360-00CFD09D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 algn="ctr"/>
            <a:r>
              <a:rPr lang="el-GR" sz="2800" dirty="0" err="1">
                <a:solidFill>
                  <a:srgbClr val="FFFFFF"/>
                </a:solidFill>
              </a:rPr>
              <a:t>Αφηρημενο</a:t>
            </a:r>
            <a:r>
              <a:rPr lang="el-GR" sz="2800" dirty="0">
                <a:solidFill>
                  <a:srgbClr val="FFFFFF"/>
                </a:solidFill>
              </a:rPr>
              <a:t> </a:t>
            </a:r>
            <a:r>
              <a:rPr lang="el-GR" sz="2800" dirty="0" err="1">
                <a:solidFill>
                  <a:srgbClr val="FFFFFF"/>
                </a:solidFill>
              </a:rPr>
              <a:t>σχημα</a:t>
            </a:r>
            <a:r>
              <a:rPr lang="el-GR" sz="2800" dirty="0">
                <a:solidFill>
                  <a:srgbClr val="FFFFFF"/>
                </a:solidFill>
              </a:rPr>
              <a:t> </a:t>
            </a:r>
            <a:r>
              <a:rPr lang="el-GR" sz="2800" dirty="0" err="1">
                <a:solidFill>
                  <a:srgbClr val="FFFFFF"/>
                </a:solidFill>
              </a:rPr>
              <a:t>αρχιτεκτονικησ</a:t>
            </a:r>
            <a:endParaRPr lang="en-US" sz="2800" dirty="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6FFDB997-18CF-807C-8D1E-C4C64D4A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776827"/>
            <a:ext cx="6112382" cy="129888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41BBEB-E60C-8360-6FEB-2687B08D8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</a:rPr>
              <a:t>Συσκευή </a:t>
            </a:r>
            <a:r>
              <a:rPr lang="en-US" sz="1800" dirty="0">
                <a:solidFill>
                  <a:srgbClr val="FFFFFF"/>
                </a:solidFill>
              </a:rPr>
              <a:t>IoT</a:t>
            </a:r>
            <a:r>
              <a:rPr lang="el-GR" sz="1800" dirty="0">
                <a:solidFill>
                  <a:srgbClr val="FFFFFF"/>
                </a:solidFill>
              </a:rPr>
              <a:t> προς παρακολούθηση με προσάρτηση αισθητήρα θερμοκρασίας</a:t>
            </a:r>
          </a:p>
          <a:p>
            <a:r>
              <a:rPr lang="el-GR" sz="1800" dirty="0">
                <a:solidFill>
                  <a:srgbClr val="FFFFFF"/>
                </a:solidFill>
              </a:rPr>
              <a:t>Μικροελεγκτής συλλογής μετρήσεων θερμοκρασίας</a:t>
            </a:r>
          </a:p>
          <a:p>
            <a:r>
              <a:rPr lang="el-GR" sz="1800" dirty="0">
                <a:solidFill>
                  <a:srgbClr val="FFFFFF"/>
                </a:solidFill>
              </a:rPr>
              <a:t>Υπολογιστικό σύστημα ανάλυσης δεδομένων και γραφικής αναπαράστασης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41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9223-674E-BCE3-AAB3-4E3A33F6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Προτεινομενο</a:t>
            </a:r>
            <a:r>
              <a:rPr lang="el-GR" dirty="0"/>
              <a:t> </a:t>
            </a:r>
            <a:r>
              <a:rPr lang="el-GR" dirty="0" err="1"/>
              <a:t>συστημα</a:t>
            </a:r>
            <a:endParaRPr lang="en-US" dirty="0"/>
          </a:p>
        </p:txBody>
      </p:sp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5C2F391-F7BB-425B-30AF-DC094BCA5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723" y="1856841"/>
            <a:ext cx="7780554" cy="45311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0001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D114-BC62-1437-1FC0-46608935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Εξαρτηματα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85F8552-C262-E41F-DADF-D2D4CDE273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667811"/>
              </p:ext>
            </p:extLst>
          </p:nvPr>
        </p:nvGraphicFramePr>
        <p:xfrm>
          <a:off x="1141411" y="2014097"/>
          <a:ext cx="9906000" cy="2732033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79316627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651898923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36967052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38857590"/>
                    </a:ext>
                  </a:extLst>
                </a:gridCol>
              </a:tblGrid>
              <a:tr h="4846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1) </a:t>
                      </a:r>
                      <a:r>
                        <a:rPr lang="el-GR" dirty="0"/>
                        <a:t>Μικροϋπολογιστής </a:t>
                      </a:r>
                      <a:r>
                        <a:rPr lang="en-US" dirty="0"/>
                        <a:t>Raspberry Pi Zero W</a:t>
                      </a:r>
                    </a:p>
                    <a:p>
                      <a:pPr marL="0" indent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2) </a:t>
                      </a:r>
                      <a:r>
                        <a:rPr lang="el-GR" dirty="0"/>
                        <a:t>Αισθητήρας Θερμοκρασίας </a:t>
                      </a:r>
                      <a:r>
                        <a:rPr lang="en-US" dirty="0"/>
                        <a:t>MCP9808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3) </a:t>
                      </a:r>
                      <a:r>
                        <a:rPr lang="el-GR" dirty="0"/>
                        <a:t>Εξάρτημα κάμερας </a:t>
                      </a:r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4) </a:t>
                      </a:r>
                      <a:r>
                        <a:rPr lang="el-GR" dirty="0"/>
                        <a:t>Μικροελεγκτής </a:t>
                      </a:r>
                      <a:r>
                        <a:rPr lang="en-US" dirty="0"/>
                        <a:t>Arduino UNO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85005"/>
                  </a:ext>
                </a:extLst>
              </a:tr>
              <a:tr h="18176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558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2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9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BE95B-C78B-AD4A-2B55-81F32048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 algn="ctr"/>
            <a:r>
              <a:rPr lang="el-GR" sz="2800" dirty="0" err="1">
                <a:solidFill>
                  <a:srgbClr val="FFFFFF"/>
                </a:solidFill>
              </a:rPr>
              <a:t>Μοντελο</a:t>
            </a:r>
            <a:r>
              <a:rPr lang="el-GR" sz="2800" dirty="0">
                <a:solidFill>
                  <a:srgbClr val="FFFFFF"/>
                </a:solidFill>
              </a:rPr>
              <a:t> </a:t>
            </a:r>
            <a:r>
              <a:rPr lang="el-GR" sz="2800" dirty="0" err="1">
                <a:solidFill>
                  <a:srgbClr val="FFFFFF"/>
                </a:solidFill>
              </a:rPr>
              <a:t>συστηματοσ</a:t>
            </a:r>
            <a:endParaRPr lang="en-US" sz="2800" dirty="0">
              <a:solidFill>
                <a:srgbClr val="FFFFFF"/>
              </a:solidFill>
            </a:endParaRPr>
          </a:p>
        </p:txBody>
      </p:sp>
      <p:sp useBgFill="1"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881388-78B9-91DF-25C4-1079C0F3A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622434"/>
            <a:ext cx="6112382" cy="360767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A5F7402-1711-C9F5-1EEA-FD53F30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</a:rPr>
              <a:t>Οντότητες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Επιτιθέμενος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Συσκευή </a:t>
            </a:r>
            <a:r>
              <a:rPr lang="en-US" sz="1400" dirty="0">
                <a:solidFill>
                  <a:srgbClr val="FFFFFF"/>
                </a:solidFill>
              </a:rPr>
              <a:t>IoT (IP Camera)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Υπολογιστικό Σύστημα Συλλογής δεδομένων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Ασύρματος σημείο πρόσβασης</a:t>
            </a:r>
          </a:p>
          <a:p>
            <a:r>
              <a:rPr lang="el-GR" sz="1800" dirty="0">
                <a:solidFill>
                  <a:srgbClr val="FFFFFF"/>
                </a:solidFill>
              </a:rPr>
              <a:t>Επικοινωνία πάνω από πρωτόκολλο </a:t>
            </a:r>
            <a:r>
              <a:rPr lang="en-US" sz="1800" dirty="0">
                <a:solidFill>
                  <a:srgbClr val="FFFFFF"/>
                </a:solidFill>
              </a:rPr>
              <a:t>Wi-Fi</a:t>
            </a:r>
          </a:p>
          <a:p>
            <a:r>
              <a:rPr lang="el-GR" sz="1800" dirty="0">
                <a:solidFill>
                  <a:srgbClr val="FFFFFF"/>
                </a:solidFill>
              </a:rPr>
              <a:t>Χρήση επιθέσεων </a:t>
            </a:r>
            <a:r>
              <a:rPr lang="en-US" sz="1800" dirty="0">
                <a:solidFill>
                  <a:srgbClr val="FFFFFF"/>
                </a:solidFill>
              </a:rPr>
              <a:t>DoS</a:t>
            </a:r>
          </a:p>
        </p:txBody>
      </p:sp>
    </p:spTree>
    <p:extLst>
      <p:ext uri="{BB962C8B-B14F-4D97-AF65-F5344CB8AC3E}">
        <p14:creationId xmlns:p14="http://schemas.microsoft.com/office/powerpoint/2010/main" val="387730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DA7430-7ED3-80EA-0F3B-DB97FA91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ΣεναριΑ πειραματικησ αξιολογησησ</a:t>
            </a:r>
            <a:endParaRPr 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EF7C586-805D-97AF-617B-5622A5F7B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 dirty="0"/>
              <a:t>Εκκίνηση συστήματος με/χωρίς επίθεση.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 dirty="0"/>
              <a:t>Αδρανής κατάσταση συστήματος με/χωρίς κίνηση και με/χωρίς επίθεση.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 dirty="0"/>
              <a:t>Κανονική λειτουργία συστήματος με/χωρίς επίθεση, με εκτέλεση σεναρίου κελύφους, με/χωρίς κίνηση.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 dirty="0"/>
              <a:t>Μετρήσεις κατά τη διάρκεια της ημέρας με/χωρίς κίνηση, με/χωρίς εκτέλεση σεναρίου, με/χωρίς επίθεση.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 dirty="0"/>
              <a:t>Μετρήσεις κατά τη διάρκεια της νύχτας με/χωρίς επίθεση, με/χωρίς εκτέλεση σεναρίου, με/χωρίς κίνηση.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0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CB86-71A4-6009-456A-AE6FA0D8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ΣΕΝΑΡΙΟ 1: ΕΚΚΙΝΗΣΗ ΣΥΣΤΗΜΑΤΟΣ  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DD31D3-818A-3238-C0DD-A21E6EB1D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4282"/>
              </p:ext>
            </p:extLst>
          </p:nvPr>
        </p:nvGraphicFramePr>
        <p:xfrm>
          <a:off x="1723072" y="2318656"/>
          <a:ext cx="8742680" cy="3367060"/>
        </p:xfrm>
        <a:graphic>
          <a:graphicData uri="http://schemas.openxmlformats.org/drawingml/2006/table">
            <a:tbl>
              <a:tblPr firstRow="1" bandRow="1"/>
              <a:tblGrid>
                <a:gridCol w="2185670">
                  <a:extLst>
                    <a:ext uri="{9D8B030D-6E8A-4147-A177-3AD203B41FA5}">
                      <a16:colId xmlns:a16="http://schemas.microsoft.com/office/drawing/2014/main" val="351296633"/>
                    </a:ext>
                  </a:extLst>
                </a:gridCol>
                <a:gridCol w="2185670">
                  <a:extLst>
                    <a:ext uri="{9D8B030D-6E8A-4147-A177-3AD203B41FA5}">
                      <a16:colId xmlns:a16="http://schemas.microsoft.com/office/drawing/2014/main" val="3945990710"/>
                    </a:ext>
                  </a:extLst>
                </a:gridCol>
                <a:gridCol w="2185670">
                  <a:extLst>
                    <a:ext uri="{9D8B030D-6E8A-4147-A177-3AD203B41FA5}">
                      <a16:colId xmlns:a16="http://schemas.microsoft.com/office/drawing/2014/main" val="3533859524"/>
                    </a:ext>
                  </a:extLst>
                </a:gridCol>
                <a:gridCol w="2185670">
                  <a:extLst>
                    <a:ext uri="{9D8B030D-6E8A-4147-A177-3AD203B41FA5}">
                      <a16:colId xmlns:a16="http://schemas.microsoft.com/office/drawing/2014/main" val="510902789"/>
                    </a:ext>
                  </a:extLst>
                </a:gridCol>
              </a:tblGrid>
              <a:tr h="7716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Σενάριο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τιμή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Ρυθμός μεταβολής θερμοκρασίας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el-GR" sz="2400" dirty="0"/>
                        <a:t>Μέγιστη ποσοστιαία μεταβολή</a:t>
                      </a:r>
                      <a:endParaRPr lang="en-US" sz="2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119498"/>
                  </a:ext>
                </a:extLst>
              </a:tr>
              <a:tr h="10891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Χωρίς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35℃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0.314℃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29.629%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44944"/>
                  </a:ext>
                </a:extLst>
              </a:tr>
              <a:tr h="10891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Με επίθεση.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41℃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0.688℃ / λεπτό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51.851%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93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154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836</TotalTime>
  <Words>1151</Words>
  <Application>Microsoft Office PowerPoint</Application>
  <PresentationFormat>Widescreen</PresentationFormat>
  <Paragraphs>285</Paragraphs>
  <Slides>30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Tw Cen MT</vt:lpstr>
      <vt:lpstr>Tw Cen MT (Heading)</vt:lpstr>
      <vt:lpstr>Circuit</vt:lpstr>
      <vt:lpstr>ΣΧΕΔΙΑΣΗ ΣΥΣΤΗΜΑΤΟΣ ΠΑΡΑΚΟΛΟΥΘΗΣΗΣ ΦΥΣΙΚΩΝ ΧΑΡΑΚΤΗΡΙΣΤΙΚΩΝ ΓΙΑ ΤΗΝ ΑΣΦΑΛΕΙΑ IoT ΣΥΣΚΕΥΩΝ</vt:lpstr>
      <vt:lpstr>ΣΤΟΧΟΣ</vt:lpstr>
      <vt:lpstr>Διαδικτυο των πραγματων</vt:lpstr>
      <vt:lpstr>Αφηρημενο σχημα αρχιτεκτονικησ</vt:lpstr>
      <vt:lpstr>Προτεινομενο συστημα</vt:lpstr>
      <vt:lpstr>Εξαρτηματα</vt:lpstr>
      <vt:lpstr>Μοντελο συστηματοσ</vt:lpstr>
      <vt:lpstr>ΣεναριΑ πειραματικησ αξιολογησησ</vt:lpstr>
      <vt:lpstr>ΣΕΝΑΡΙΟ 1: ΕΚΚΙΝΗΣΗ ΣΥΣΤΗΜΑΤΟΣ  </vt:lpstr>
      <vt:lpstr>ΣΕΝΑΡΙΟ 2: ΑΔΡΑΝΗΣ ΚΑΤΑΣΤΑΣΗ ΣΥΣΤΗΜΑΤΟΣ </vt:lpstr>
      <vt:lpstr>ΣΕΝΑΡΙΟ 3: ΚΑΝΟΝΙΚΗ ΛΕΙΤΟΥΡΓΙΑ ΣΥΣΤΗΜΑΤΟΣ</vt:lpstr>
      <vt:lpstr>ΣΕΝΑΡΙΟ 4: ΚΑΤΑ ΤΗ ΔΙΑΡΚΕΙΑ ΗΜΕΡΑς</vt:lpstr>
      <vt:lpstr>ΣΕΝΑΡΙΟ 5: ΚΑΤΑ ΤΗ ΔΙΑΡΚΕΙΑ ΝΥΧΤΑς</vt:lpstr>
      <vt:lpstr>Διαγραμματα: Σεναριο 1</vt:lpstr>
      <vt:lpstr>Διαγραμματα: Σεναριο 2 (1/2) </vt:lpstr>
      <vt:lpstr>Διαγραμματα: Σεναριο 2 (2/2) </vt:lpstr>
      <vt:lpstr>Διαγραμματα: σεναριο 3 (1/2)</vt:lpstr>
      <vt:lpstr>Διαγραμματα: σεναριο 3 (2/2)</vt:lpstr>
      <vt:lpstr>Διαγραμματα: σεναριο 4 (1/4)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Εναλλακτικοι αισθητηρεσ</vt:lpstr>
      <vt:lpstr>Εναλλακτικεσ επιθεσεισ</vt:lpstr>
      <vt:lpstr>συμπερασματα</vt:lpstr>
      <vt:lpstr>Ευχαριστω για την προσοχη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SOULIDOU ELENI</dc:creator>
  <cp:lastModifiedBy>SOULIDOU ELENI</cp:lastModifiedBy>
  <cp:revision>31</cp:revision>
  <dcterms:created xsi:type="dcterms:W3CDTF">2024-06-13T15:09:14Z</dcterms:created>
  <dcterms:modified xsi:type="dcterms:W3CDTF">2024-06-18T16:10:16Z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